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  <p:sldId id="258" r:id="rId3"/>
    <p:sldId id="301" r:id="rId4"/>
    <p:sldId id="302" r:id="rId5"/>
    <p:sldId id="307" r:id="rId6"/>
    <p:sldId id="293" r:id="rId7"/>
    <p:sldId id="269" r:id="rId8"/>
    <p:sldId id="313" r:id="rId9"/>
    <p:sldId id="294" r:id="rId10"/>
    <p:sldId id="279" r:id="rId11"/>
    <p:sldId id="281" r:id="rId12"/>
    <p:sldId id="299" r:id="rId13"/>
    <p:sldId id="273" r:id="rId14"/>
    <p:sldId id="305" r:id="rId15"/>
    <p:sldId id="30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34" d="100"/>
          <a:sy n="34" d="100"/>
        </p:scale>
        <p:origin x="42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AF27D-277F-486A-BA62-22F87A002F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3041AB-3990-429C-B4DB-90BD6EC28A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E1619-273F-4D40-A105-27C9CFE1B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DF79-D710-4F6E-A719-8AA3220FA649}" type="datetimeFigureOut">
              <a:rPr lang="en-US" smtClean="0"/>
              <a:t>6/3/2020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CE0AD5-1F68-4855-9C03-5F1A5C300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53282F-82B0-410A-A819-D6EB1CFA6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63838-5D4B-49DA-BED5-687D87F440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928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ED1B3-1DA4-4DC5-B260-654FB7EBF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3D48C4-4032-4B60-82A9-5BBCF1FFD2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C6034-F4BE-43B2-B7B6-ED8493A73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DF79-D710-4F6E-A719-8AA3220FA649}" type="datetimeFigureOut">
              <a:rPr lang="en-US" smtClean="0"/>
              <a:t>6/3/2020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FBBFF-8CFE-42EA-A10B-6DB1504E1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2B909A-61CC-4C80-A00C-C061930D0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63838-5D4B-49DA-BED5-687D87F440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505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1E0F79-D9C1-4B5E-89D0-C1EE4E2B07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001A04-200C-4C85-B1E9-1D8DA3DDD3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7BA99-B24B-4F0D-A9CD-A21F2BB05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DF79-D710-4F6E-A719-8AA3220FA649}" type="datetimeFigureOut">
              <a:rPr lang="en-US" smtClean="0"/>
              <a:t>6/3/2020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1D668-BBE3-4D01-8F42-43A397C9D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ACCD5-C521-437D-B078-1027A5B94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63838-5D4B-49DA-BED5-687D87F440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713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2CD71-A39A-4934-BF10-F023FE34A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55997-E355-4047-A8E6-08977F8A14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43CF2-9DE5-4B95-97FD-F08A35D3C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DF79-D710-4F6E-A719-8AA3220FA649}" type="datetimeFigureOut">
              <a:rPr lang="en-US" smtClean="0"/>
              <a:t>6/3/2020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F3B0C-72AC-4549-8CD9-5F3400909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87D1E-D917-4971-8BC5-357EA79D8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63838-5D4B-49DA-BED5-687D87F440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861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1BAC9-6E26-4E00-93FC-4A3EAC861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02F41-B4F9-4D97-9420-F5122962BB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F4E2B-32D1-48E1-AC36-ED875B5E6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DF79-D710-4F6E-A719-8AA3220FA649}" type="datetimeFigureOut">
              <a:rPr lang="en-US" smtClean="0"/>
              <a:t>6/3/2020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62EDF-F1B9-4116-B840-1A2317A85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0E1DE-5CC3-404E-8159-E95B1084B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63838-5D4B-49DA-BED5-687D87F440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75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F7A84-B6C7-4891-80FF-F0FA8AC58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1C0E0-549B-413C-9F26-C4CFF9BFA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51726-DBC9-48EC-8803-20DA1BD0E1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9208EC-F330-4302-B842-1F91C7B0E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DF79-D710-4F6E-A719-8AA3220FA649}" type="datetimeFigureOut">
              <a:rPr lang="en-US" smtClean="0"/>
              <a:t>6/3/2020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6B42CB-AD9A-44D8-8674-B10E88D31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907AE0-AFBA-44EF-A8A3-1971F636E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63838-5D4B-49DA-BED5-687D87F440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218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FD25C-74CE-4AFF-9926-9B06562EF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BC91FF-3788-48D6-BCF6-995B8E96B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216F19-5494-43D9-BA03-F3E44A523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AD6E97-D9C8-4C90-9512-381E0AD967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802EBC-C87D-4ACC-B57F-30D41B6320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78E929-5E0C-4F5E-A924-4ABA4FC74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DF79-D710-4F6E-A719-8AA3220FA649}" type="datetimeFigureOut">
              <a:rPr lang="en-US" smtClean="0"/>
              <a:t>6/3/2020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C64EED-7296-449A-8335-7F6E37E2A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28235F-C048-41AE-8A6E-2A8470D2A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63838-5D4B-49DA-BED5-687D87F440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206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F0F93-A399-4531-8DAD-98A31C622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356DA8-983F-4D29-8BF6-39F852900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DF79-D710-4F6E-A719-8AA3220FA649}" type="datetimeFigureOut">
              <a:rPr lang="en-US" smtClean="0"/>
              <a:t>6/3/2020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98F99D-D752-463B-AF13-F2B4A5EA5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D4CB5-F942-4CAB-BEC9-6F66F1677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63838-5D4B-49DA-BED5-687D87F440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75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46F7C6-42F7-4DEA-86C4-4EE31CA7D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DF79-D710-4F6E-A719-8AA3220FA649}" type="datetimeFigureOut">
              <a:rPr lang="en-US" smtClean="0"/>
              <a:t>6/3/2020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5B6AEE-6349-4D9A-AB05-148851F26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A28E40-E204-4BAA-BD3B-83076E846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63838-5D4B-49DA-BED5-687D87F440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853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D0357-9674-4E5F-8F5C-0502B8016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81C7D-01B3-4FF8-8670-C20198C56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EED91A-41AA-41B8-8843-E424175C87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892540-3CB7-40BE-B68C-79314BE86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DF79-D710-4F6E-A719-8AA3220FA649}" type="datetimeFigureOut">
              <a:rPr lang="en-US" smtClean="0"/>
              <a:t>6/3/2020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124645-E03D-4D4B-8A25-CF302844A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5C1D1F-1301-4DAF-BD63-9CADB633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63838-5D4B-49DA-BED5-687D87F440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378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8E741-127D-4A31-A954-536968811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6425E6-A427-4DDA-8164-4CDECF7C57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0C0EFF-857A-4593-A587-4031E0C261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AD3703-EFFC-44B5-906B-D8DE519B4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DF79-D710-4F6E-A719-8AA3220FA649}" type="datetimeFigureOut">
              <a:rPr lang="en-US" smtClean="0"/>
              <a:t>6/3/2020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101A9E-7068-40E5-A65E-42B8880FC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217392-C8CF-4D20-AEE7-5A4A6D6C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63838-5D4B-49DA-BED5-687D87F440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009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685B46-5A84-4215-A6E6-C149F6EC0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80A6E-7424-4BDB-B207-1CD43074F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6189C-6391-440D-B3C1-0B5532806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ADF79-D710-4F6E-A719-8AA3220FA649}" type="datetimeFigureOut">
              <a:rPr lang="en-US" smtClean="0"/>
              <a:t>6/3/2020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B1804-0D4C-4972-B792-AE2379D5A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B4521-6B8D-4A83-A65F-2C3CE51FA5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63838-5D4B-49DA-BED5-687D87F440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020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1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4A9078-9C74-428C-82E6-FFB98C1860EB}"/>
              </a:ext>
            </a:extLst>
          </p:cNvPr>
          <p:cNvSpPr txBox="1">
            <a:spLocks/>
          </p:cNvSpPr>
          <p:nvPr/>
        </p:nvSpPr>
        <p:spPr>
          <a:xfrm>
            <a:off x="7462790" y="2824566"/>
            <a:ext cx="4951398" cy="28958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Prashant Gupta*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Bala Krishnamoorthy* </a:t>
            </a:r>
          </a:p>
          <a:p>
            <a:pPr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Gregory Dreifus**</a:t>
            </a:r>
          </a:p>
          <a:p>
            <a:pPr>
              <a:spcAft>
                <a:spcPts val="600"/>
              </a:spcAft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Washington State University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</a:p>
          <a:p>
            <a:pPr>
              <a:spcAft>
                <a:spcPts val="600"/>
              </a:spcAft>
            </a:pPr>
            <a:endParaRPr lang="en-US" sz="2000" dirty="0"/>
          </a:p>
        </p:txBody>
      </p:sp>
      <p:pic>
        <p:nvPicPr>
          <p:cNvPr id="4" name="Picture 3" descr="A picture containing pink, purple&#10;&#10;Description automatically generated">
            <a:extLst>
              <a:ext uri="{FF2B5EF4-FFF2-40B4-BE49-F238E27FC236}">
                <a16:creationId xmlns:a16="http://schemas.microsoft.com/office/drawing/2014/main" id="{FD08E8A6-C290-49B4-8104-3AFCECBBE0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5"/>
          <a:stretch/>
        </p:blipFill>
        <p:spPr>
          <a:xfrm>
            <a:off x="0" y="2496051"/>
            <a:ext cx="7754575" cy="4361949"/>
          </a:xfrm>
          <a:prstGeom prst="rect">
            <a:avLst/>
          </a:prstGeom>
          <a:noFill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itle 6">
            <a:extLst>
              <a:ext uri="{FF2B5EF4-FFF2-40B4-BE49-F238E27FC236}">
                <a16:creationId xmlns:a16="http://schemas.microsoft.com/office/drawing/2014/main" id="{E2B97A4F-0F27-4C4C-A220-636211BE6369}"/>
              </a:ext>
            </a:extLst>
          </p:cNvPr>
          <p:cNvSpPr txBox="1">
            <a:spLocks/>
          </p:cNvSpPr>
          <p:nvPr/>
        </p:nvSpPr>
        <p:spPr>
          <a:xfrm>
            <a:off x="21" y="0"/>
            <a:ext cx="12191979" cy="24960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Continuous Toolpath Planning in a Graphical Framework for Sparse Infill Additive Manufacturing</a:t>
            </a:r>
          </a:p>
        </p:txBody>
      </p:sp>
      <p:pic>
        <p:nvPicPr>
          <p:cNvPr id="21" name="Picture 20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D32BC49A-41DB-41F5-842F-A5D78F014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333" y="6101710"/>
            <a:ext cx="2041685" cy="490361"/>
          </a:xfrm>
          <a:prstGeom prst="rect">
            <a:avLst/>
          </a:prstGeom>
        </p:spPr>
      </p:pic>
      <p:pic>
        <p:nvPicPr>
          <p:cNvPr id="24" name="Picture 23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80666BB0-3027-4E3C-984D-CBD164DADC3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448" y="5874312"/>
            <a:ext cx="892897" cy="897564"/>
          </a:xfrm>
          <a:prstGeom prst="rect">
            <a:avLst/>
          </a:prstGeom>
        </p:spPr>
      </p:pic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3E75E4D1-05BF-4B59-8062-50177F29516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934" y="5951625"/>
            <a:ext cx="760810" cy="76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1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D47CD5C-6892-41F5-84D9-B9F9E4023BB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96964" y="154567"/>
                <a:ext cx="10748375" cy="701673"/>
              </a:xfrm>
            </p:spPr>
            <p:txBody>
              <a:bodyPr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-Continuous Layers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D47CD5C-6892-41F5-84D9-B9F9E4023B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96964" y="154567"/>
                <a:ext cx="10748375" cy="701673"/>
              </a:xfrm>
              <a:blipFill>
                <a:blip r:embed="rId2"/>
                <a:stretch>
                  <a:fillRect t="-27826" b="-4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EC4E54E-2A8C-4DCE-983A-8291459E6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850" y="944951"/>
            <a:ext cx="8036402" cy="556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7CD5C-6892-41F5-84D9-B9F9E4023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69" y="149322"/>
            <a:ext cx="10748375" cy="67200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Support Perimeter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FE6BC1-54C6-4645-B407-A6F7E2725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9028" y="849290"/>
            <a:ext cx="2190647" cy="43402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EB8A51-F8B1-49A8-A4EC-66E1177AA2F7}"/>
              </a:ext>
            </a:extLst>
          </p:cNvPr>
          <p:cNvSpPr txBox="1"/>
          <p:nvPr/>
        </p:nvSpPr>
        <p:spPr>
          <a:xfrm>
            <a:off x="1676021" y="5191720"/>
            <a:ext cx="2712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a) Patched Mesh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D32E01-0838-4456-A106-7C7BBF47004D}"/>
              </a:ext>
            </a:extLst>
          </p:cNvPr>
          <p:cNvSpPr txBox="1"/>
          <p:nvPr/>
        </p:nvSpPr>
        <p:spPr>
          <a:xfrm>
            <a:off x="6554639" y="5291208"/>
            <a:ext cx="3961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b) Support Perimeter (Blue)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A58C60-9B51-46FF-B882-68D96FFFB3F6}"/>
              </a:ext>
            </a:extLst>
          </p:cNvPr>
          <p:cNvSpPr txBox="1"/>
          <p:nvPr/>
        </p:nvSpPr>
        <p:spPr>
          <a:xfrm>
            <a:off x="366926" y="6286838"/>
            <a:ext cx="10310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Add regular perimeter around support perimeter to improve surface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2AD0E1-290A-4FCF-9229-73A4FEBBD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645" y="1088310"/>
            <a:ext cx="1737360" cy="380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04988-00CA-4399-B604-817944529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2056"/>
            <a:ext cx="10515600" cy="524918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Example: Stanford Bunny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30A9583-B874-4956-B11F-B9DD071F0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12" y="1221683"/>
            <a:ext cx="3775378" cy="2522519"/>
          </a:xfrm>
          <a:prstGeom prst="rect">
            <a:avLst/>
          </a:prstGeom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EB05B083-D7D4-4006-9DEE-81B5938BE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12" y="1227327"/>
            <a:ext cx="3776176" cy="2522519"/>
          </a:xfrm>
          <a:prstGeom prst="rect">
            <a:avLst/>
          </a:prstGeom>
        </p:spPr>
      </p:pic>
      <p:pic>
        <p:nvPicPr>
          <p:cNvPr id="25" name="Picture 24" descr="A picture containing clothing, hat&#10;&#10;Description automatically generated">
            <a:extLst>
              <a:ext uri="{FF2B5EF4-FFF2-40B4-BE49-F238E27FC236}">
                <a16:creationId xmlns:a16="http://schemas.microsoft.com/office/drawing/2014/main" id="{C2C20F4D-164C-4643-93C8-9A2D29488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28" y="1221683"/>
            <a:ext cx="3766894" cy="2516319"/>
          </a:xfrm>
          <a:prstGeom prst="rect">
            <a:avLst/>
          </a:prstGeom>
        </p:spPr>
      </p:pic>
      <p:pic>
        <p:nvPicPr>
          <p:cNvPr id="29" name="Picture 28" descr="A picture containing pink, purple&#10;&#10;Description automatically generated">
            <a:extLst>
              <a:ext uri="{FF2B5EF4-FFF2-40B4-BE49-F238E27FC236}">
                <a16:creationId xmlns:a16="http://schemas.microsoft.com/office/drawing/2014/main" id="{0590B5F2-61A1-40BD-8CE7-96E04CAA80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12" y="3795819"/>
            <a:ext cx="3775376" cy="2814898"/>
          </a:xfrm>
          <a:prstGeom prst="rect">
            <a:avLst/>
          </a:prstGeom>
        </p:spPr>
      </p:pic>
      <p:pic>
        <p:nvPicPr>
          <p:cNvPr id="33" name="Picture 32" descr="A picture containing purple, clothing, sitting, red&#10;&#10;Description automatically generated">
            <a:extLst>
              <a:ext uri="{FF2B5EF4-FFF2-40B4-BE49-F238E27FC236}">
                <a16:creationId xmlns:a16="http://schemas.microsoft.com/office/drawing/2014/main" id="{97CB752E-69CF-4196-9629-2BF40F2B20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885" y="3795820"/>
            <a:ext cx="3766894" cy="2814897"/>
          </a:xfrm>
          <a:prstGeom prst="rect">
            <a:avLst/>
          </a:prstGeom>
        </p:spPr>
      </p:pic>
      <p:pic>
        <p:nvPicPr>
          <p:cNvPr id="4" name="Picture 3" descr="A close up of an animal&#10;&#10;Description automatically generated">
            <a:extLst>
              <a:ext uri="{FF2B5EF4-FFF2-40B4-BE49-F238E27FC236}">
                <a16:creationId xmlns:a16="http://schemas.microsoft.com/office/drawing/2014/main" id="{13E8A855-85A9-4AE4-AFF8-C821548351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4" y="4003410"/>
            <a:ext cx="3967570" cy="239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1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7CD5C-6892-41F5-84D9-B9F9E4023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092" y="205178"/>
            <a:ext cx="10515600" cy="79785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Algorithm for Toolpath with no crossover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9A1A56-87BF-44BD-90D9-49E806E3F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6" y="1119562"/>
            <a:ext cx="6961890" cy="37191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1B8B88-FB93-46A5-BB60-69C80404336D}"/>
              </a:ext>
            </a:extLst>
          </p:cNvPr>
          <p:cNvSpPr txBox="1"/>
          <p:nvPr/>
        </p:nvSpPr>
        <p:spPr>
          <a:xfrm>
            <a:off x="956939" y="4996960"/>
            <a:ext cx="213275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a) Euler Mesh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A84637-076A-4381-970C-D4350EBC471D}"/>
              </a:ext>
            </a:extLst>
          </p:cNvPr>
          <p:cNvSpPr txBox="1"/>
          <p:nvPr/>
        </p:nvSpPr>
        <p:spPr>
          <a:xfrm>
            <a:off x="4382435" y="4996961"/>
            <a:ext cx="213275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b) Circuit Tree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22A552-133C-4327-A0EF-6E5B6A2F759A}"/>
              </a:ext>
            </a:extLst>
          </p:cNvPr>
          <p:cNvSpPr txBox="1"/>
          <p:nvPr/>
        </p:nvSpPr>
        <p:spPr>
          <a:xfrm>
            <a:off x="7220970" y="4955234"/>
            <a:ext cx="4621963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c) Euler tour (pink), Restrictions (Black dots)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9248D8-2254-4659-B9C5-9BD23663EF3D}"/>
              </a:ext>
            </a:extLst>
          </p:cNvPr>
          <p:cNvGrpSpPr/>
          <p:nvPr/>
        </p:nvGrpSpPr>
        <p:grpSpPr>
          <a:xfrm>
            <a:off x="7054875" y="1128893"/>
            <a:ext cx="4788058" cy="3719138"/>
            <a:chOff x="7054875" y="1119562"/>
            <a:chExt cx="4788058" cy="371913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F5778A0-8B08-482B-A677-DA7A6EE3C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54875" y="1119562"/>
              <a:ext cx="4788058" cy="3719138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7DD66D0-78CE-41D6-87D9-085DEC4ADACF}"/>
                </a:ext>
              </a:extLst>
            </p:cNvPr>
            <p:cNvSpPr/>
            <p:nvPr/>
          </p:nvSpPr>
          <p:spPr>
            <a:xfrm>
              <a:off x="8296400" y="2421224"/>
              <a:ext cx="90680" cy="9591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3A31FBE-866E-4E90-8781-9C0E6A6A9D73}"/>
                </a:ext>
              </a:extLst>
            </p:cNvPr>
            <p:cNvSpPr/>
            <p:nvPr/>
          </p:nvSpPr>
          <p:spPr>
            <a:xfrm>
              <a:off x="8296400" y="3093720"/>
              <a:ext cx="90680" cy="9591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B270B03-C3FE-4831-845A-CD3354D56AD5}"/>
                </a:ext>
              </a:extLst>
            </p:cNvPr>
            <p:cNvSpPr/>
            <p:nvPr/>
          </p:nvSpPr>
          <p:spPr>
            <a:xfrm>
              <a:off x="9146379" y="3382327"/>
              <a:ext cx="92871" cy="9620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179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AF0F4-8EF1-4B7B-ADC8-C688E197E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828"/>
            <a:ext cx="10515600" cy="82420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Toolpath for a Sample Layer</a:t>
            </a:r>
          </a:p>
        </p:txBody>
      </p:sp>
      <p:pic>
        <p:nvPicPr>
          <p:cNvPr id="4" name="spm_Vedio">
            <a:hlinkClick r:id="" action="ppaction://media"/>
            <a:extLst>
              <a:ext uri="{FF2B5EF4-FFF2-40B4-BE49-F238E27FC236}">
                <a16:creationId xmlns:a16="http://schemas.microsoft.com/office/drawing/2014/main" id="{60B76F90-4EC0-455E-8812-0201118B7C5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1201" y="1102958"/>
            <a:ext cx="10132610" cy="5699464"/>
          </a:xfrm>
        </p:spPr>
      </p:pic>
    </p:spTree>
    <p:extLst>
      <p:ext uri="{BB962C8B-B14F-4D97-AF65-F5344CB8AC3E}">
        <p14:creationId xmlns:p14="http://schemas.microsoft.com/office/powerpoint/2010/main" val="114562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C3EBC-192E-4993-8249-7B1035C50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569" y="195484"/>
            <a:ext cx="10515600" cy="93101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Open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CCAD1-B2A5-49D8-9DCF-FE540CCF7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839" y="1387484"/>
            <a:ext cx="10770704" cy="23645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“Optimized” toolpath algorithm with no crossovers?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Mechanical properties of infill lattice under ET?</a:t>
            </a: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Continuous toolpath framework for surface mesh?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Non-planar 3D printing?</a:t>
            </a:r>
          </a:p>
          <a:p>
            <a:endParaRPr lang="en-US" sz="24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CE56F17-CEBB-4707-99D7-FA5A8F4203F2}"/>
              </a:ext>
            </a:extLst>
          </p:cNvPr>
          <p:cNvSpPr txBox="1">
            <a:spLocks/>
          </p:cNvSpPr>
          <p:nvPr/>
        </p:nvSpPr>
        <p:spPr>
          <a:xfrm>
            <a:off x="4447999" y="4502897"/>
            <a:ext cx="3049645" cy="720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05434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191B2-4495-4F9C-A081-CCBDADB82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748" y="213039"/>
            <a:ext cx="10515600" cy="810343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Sparse infill in 3D printing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432FA-56A1-419C-9D0B-0DAAACCCA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9850"/>
            <a:ext cx="10515600" cy="4351338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59D150-797B-4DDD-9981-968A0494F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8627" y="1382072"/>
            <a:ext cx="4879989" cy="46255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9DB9B0-F7B1-4464-B4F6-269F075F8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76" y="1339850"/>
            <a:ext cx="5057772" cy="4667806"/>
          </a:xfrm>
          <a:prstGeom prst="rect">
            <a:avLst/>
          </a:prstGeom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3F161209-AA44-42BB-8BCA-F9F969D479DE}"/>
              </a:ext>
            </a:extLst>
          </p:cNvPr>
          <p:cNvSpPr/>
          <p:nvPr/>
        </p:nvSpPr>
        <p:spPr>
          <a:xfrm>
            <a:off x="5894287" y="3355470"/>
            <a:ext cx="523875" cy="299967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70FBAD-EAD2-48C2-90E1-B1E71B2C846A}"/>
              </a:ext>
            </a:extLst>
          </p:cNvPr>
          <p:cNvSpPr txBox="1"/>
          <p:nvPr/>
        </p:nvSpPr>
        <p:spPr>
          <a:xfrm>
            <a:off x="7343775" y="6049877"/>
            <a:ext cx="263358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Sparse Infill mesh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0D275E-94DA-4A1A-9263-51DEB493E30B}"/>
              </a:ext>
            </a:extLst>
          </p:cNvPr>
          <p:cNvSpPr txBox="1"/>
          <p:nvPr/>
        </p:nvSpPr>
        <p:spPr>
          <a:xfrm>
            <a:off x="1628161" y="6049877"/>
            <a:ext cx="2937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Infill Region(Blue)</a:t>
            </a:r>
          </a:p>
        </p:txBody>
      </p:sp>
    </p:spTree>
    <p:extLst>
      <p:ext uri="{BB962C8B-B14F-4D97-AF65-F5344CB8AC3E}">
        <p14:creationId xmlns:p14="http://schemas.microsoft.com/office/powerpoint/2010/main" val="418057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D9E74-78D2-4B05-80F3-86603C99F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265791"/>
            <a:ext cx="10515600" cy="606425"/>
          </a:xfrm>
        </p:spPr>
        <p:txBody>
          <a:bodyPr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F8F73D-DCB1-4F07-8BDA-D41E33D9BE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9106" y="1099039"/>
            <a:ext cx="7710488" cy="1325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1DE55B-8212-45B9-8407-F652B950D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825" y="3574858"/>
            <a:ext cx="6877050" cy="2190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DE9DB9-7416-40D5-8D96-181DD322DAE9}"/>
              </a:ext>
            </a:extLst>
          </p:cNvPr>
          <p:cNvSpPr txBox="1"/>
          <p:nvPr/>
        </p:nvSpPr>
        <p:spPr>
          <a:xfrm>
            <a:off x="4450116" y="2473227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00B5A9-2C1C-4179-9D7C-B5C30115BF7D}"/>
              </a:ext>
            </a:extLst>
          </p:cNvPr>
          <p:cNvSpPr txBox="1"/>
          <p:nvPr/>
        </p:nvSpPr>
        <p:spPr>
          <a:xfrm>
            <a:off x="6370356" y="2473227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Order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3007BD-858A-4060-9D37-585917A582F1}"/>
              </a:ext>
            </a:extLst>
          </p:cNvPr>
          <p:cNvSpPr txBox="1"/>
          <p:nvPr/>
        </p:nvSpPr>
        <p:spPr>
          <a:xfrm>
            <a:off x="8389655" y="2473227"/>
            <a:ext cx="1392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Leakage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652DCE-CC1D-4A4F-A355-55D919504956}"/>
              </a:ext>
            </a:extLst>
          </p:cNvPr>
          <p:cNvSpPr txBox="1"/>
          <p:nvPr/>
        </p:nvSpPr>
        <p:spPr>
          <a:xfrm>
            <a:off x="10408956" y="2473227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Bulging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093865-21C9-4194-8774-002798FBC252}"/>
              </a:ext>
            </a:extLst>
          </p:cNvPr>
          <p:cNvSpPr txBox="1"/>
          <p:nvPr/>
        </p:nvSpPr>
        <p:spPr>
          <a:xfrm>
            <a:off x="5429158" y="5787281"/>
            <a:ext cx="2476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 Crossover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5A4D7E-F756-493E-BECC-807F1BB99F4B}"/>
              </a:ext>
            </a:extLst>
          </p:cNvPr>
          <p:cNvSpPr txBox="1"/>
          <p:nvPr/>
        </p:nvSpPr>
        <p:spPr>
          <a:xfrm>
            <a:off x="9085914" y="5787281"/>
            <a:ext cx="2127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Crossover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E49C11-4200-4C36-A720-1A0C83A0D1E9}"/>
              </a:ext>
            </a:extLst>
          </p:cNvPr>
          <p:cNvSpPr txBox="1"/>
          <p:nvPr/>
        </p:nvSpPr>
        <p:spPr>
          <a:xfrm>
            <a:off x="352837" y="1346321"/>
            <a:ext cx="3776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Discontinuous extrusion [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Kuipers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et al., 2019]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997F9A-90A8-4E23-A6AC-7991C8F0AD5E}"/>
              </a:ext>
            </a:extLst>
          </p:cNvPr>
          <p:cNvSpPr/>
          <p:nvPr/>
        </p:nvSpPr>
        <p:spPr>
          <a:xfrm>
            <a:off x="160609" y="4529950"/>
            <a:ext cx="45352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Crossover of extrusion paths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[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Kuipers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et al., 2019]</a:t>
            </a:r>
          </a:p>
        </p:txBody>
      </p:sp>
    </p:spTree>
    <p:extLst>
      <p:ext uri="{BB962C8B-B14F-4D97-AF65-F5344CB8AC3E}">
        <p14:creationId xmlns:p14="http://schemas.microsoft.com/office/powerpoint/2010/main" val="291504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D9E74-78D2-4B05-80F3-86603C99F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74" y="241300"/>
            <a:ext cx="10515600" cy="606425"/>
          </a:xfrm>
        </p:spPr>
        <p:txBody>
          <a:bodyPr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E49C11-4200-4C36-A720-1A0C83A0D1E9}"/>
              </a:ext>
            </a:extLst>
          </p:cNvPr>
          <p:cNvSpPr txBox="1"/>
          <p:nvPr/>
        </p:nvSpPr>
        <p:spPr>
          <a:xfrm>
            <a:off x="303141" y="1192016"/>
            <a:ext cx="10722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Q: Can we create a framework to print continuously without crossover?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drawing of a face&#10;&#10;Description automatically generated">
            <a:extLst>
              <a:ext uri="{FF2B5EF4-FFF2-40B4-BE49-F238E27FC236}">
                <a16:creationId xmlns:a16="http://schemas.microsoft.com/office/drawing/2014/main" id="{11621245-4F79-4907-8416-199428A86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341" y="1805504"/>
            <a:ext cx="3614734" cy="3207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10FF76-A0F9-4946-8365-DBE60C205DFF}"/>
              </a:ext>
            </a:extLst>
          </p:cNvPr>
          <p:cNvSpPr txBox="1"/>
          <p:nvPr/>
        </p:nvSpPr>
        <p:spPr>
          <a:xfrm>
            <a:off x="9321405" y="5098669"/>
            <a:ext cx="1802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Euler Mesh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306F33-EC03-4B91-ABA0-4C6C05F4BD4A}"/>
              </a:ext>
            </a:extLst>
          </p:cNvPr>
          <p:cNvSpPr/>
          <p:nvPr/>
        </p:nvSpPr>
        <p:spPr>
          <a:xfrm>
            <a:off x="4970" y="2113572"/>
            <a:ext cx="8179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can use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Euler mesh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where each vertex is connected to even number of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edges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9452DE-37CD-4D39-B939-7CF0044DEE5A}"/>
              </a:ext>
            </a:extLst>
          </p:cNvPr>
          <p:cNvSpPr/>
          <p:nvPr/>
        </p:nvSpPr>
        <p:spPr>
          <a:xfrm>
            <a:off x="16768" y="3081294"/>
            <a:ext cx="81681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But,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Euler mesh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for arbitrary domain with identical types of elements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challenging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BC5F3A-0539-43DA-80EB-9386BC37045E}"/>
              </a:ext>
            </a:extLst>
          </p:cNvPr>
          <p:cNvSpPr/>
          <p:nvPr/>
        </p:nvSpPr>
        <p:spPr>
          <a:xfrm>
            <a:off x="303144" y="3910517"/>
            <a:ext cx="76939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0" lvl="2" indent="-342900" algn="just">
              <a:buFont typeface="Wingdings" panose="05000000000000000000" pitchFamily="2" charset="2"/>
              <a:buChar char="Ø"/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NP-complete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for triangulations with even parity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Aichholzer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et al., 2014)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7E9FDF-6105-4259-8781-32EDC1591827}"/>
              </a:ext>
            </a:extLst>
          </p:cNvPr>
          <p:cNvSpPr/>
          <p:nvPr/>
        </p:nvSpPr>
        <p:spPr>
          <a:xfrm>
            <a:off x="0" y="4880013"/>
            <a:ext cx="8179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Crossover avoidance in mesh is still open</a:t>
            </a:r>
          </a:p>
        </p:txBody>
      </p:sp>
    </p:spTree>
    <p:extLst>
      <p:ext uri="{BB962C8B-B14F-4D97-AF65-F5344CB8AC3E}">
        <p14:creationId xmlns:p14="http://schemas.microsoft.com/office/powerpoint/2010/main" val="16962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3" grpId="0"/>
      <p:bldP spid="6" grpId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lothing, underwear&#10;&#10;Description automatically generated">
            <a:extLst>
              <a:ext uri="{FF2B5EF4-FFF2-40B4-BE49-F238E27FC236}">
                <a16:creationId xmlns:a16="http://schemas.microsoft.com/office/drawing/2014/main" id="{990AD262-4F38-4D08-BF88-076B6D849C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t="6369" r="12558" b="6938"/>
          <a:stretch/>
        </p:blipFill>
        <p:spPr>
          <a:xfrm>
            <a:off x="6902726" y="3138103"/>
            <a:ext cx="5289274" cy="36618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8327E2-4E05-4F07-98C6-F3DA365CF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22" y="119436"/>
            <a:ext cx="11054865" cy="983359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Our Contributions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EF2719-B5C7-4B11-94E7-A09F3EF123E0}"/>
              </a:ext>
            </a:extLst>
          </p:cNvPr>
          <p:cNvSpPr/>
          <p:nvPr/>
        </p:nvSpPr>
        <p:spPr>
          <a:xfrm>
            <a:off x="298935" y="2250829"/>
            <a:ext cx="89515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Generalized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Euler Transformation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that allows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combinatorial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topological changes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827500-5EA9-4AE3-AB0C-C0649D0B092D}"/>
              </a:ext>
            </a:extLst>
          </p:cNvPr>
          <p:cNvSpPr/>
          <p:nvPr/>
        </p:nvSpPr>
        <p:spPr>
          <a:xfrm>
            <a:off x="298934" y="3305365"/>
            <a:ext cx="71671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Efficient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continuous path planning framework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for 3D printing using Euler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Transformation</a:t>
            </a:r>
            <a:endParaRPr lang="en-US" sz="20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any geometry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holes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E3D37A-AA77-465D-980A-8C47F5916F46}"/>
              </a:ext>
            </a:extLst>
          </p:cNvPr>
          <p:cNvSpPr/>
          <p:nvPr/>
        </p:nvSpPr>
        <p:spPr>
          <a:xfrm>
            <a:off x="298934" y="4811454"/>
            <a:ext cx="62792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Algorithm for tool path with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no crossover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88EE05-8BE1-4F9E-BB64-5F1EA45F91FF}"/>
              </a:ext>
            </a:extLst>
          </p:cNvPr>
          <p:cNvSpPr/>
          <p:nvPr/>
        </p:nvSpPr>
        <p:spPr>
          <a:xfrm>
            <a:off x="298934" y="1425815"/>
            <a:ext cx="117835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Euler Transformation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any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polygonal region with/out holes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to generate  Euler mesh</a:t>
            </a:r>
          </a:p>
        </p:txBody>
      </p:sp>
    </p:spTree>
    <p:extLst>
      <p:ext uri="{BB962C8B-B14F-4D97-AF65-F5344CB8AC3E}">
        <p14:creationId xmlns:p14="http://schemas.microsoft.com/office/powerpoint/2010/main" val="366703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E8D5AC1-11B0-4F88-A876-D88CCA872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3" y="76049"/>
            <a:ext cx="12095922" cy="857891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Euler Transformation*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73EAFE-DA0A-4813-8F7C-A461FCD34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340" y="1093260"/>
            <a:ext cx="9843848" cy="42507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D61CF1-9079-4DD9-807D-1BA111AFE2BB}"/>
              </a:ext>
            </a:extLst>
          </p:cNvPr>
          <p:cNvSpPr txBox="1"/>
          <p:nvPr/>
        </p:nvSpPr>
        <p:spPr>
          <a:xfrm>
            <a:off x="4711483" y="5413734"/>
            <a:ext cx="2661977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b) Mitered Offset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E0317F-046F-481B-A241-27DD72D73730}"/>
              </a:ext>
            </a:extLst>
          </p:cNvPr>
          <p:cNvSpPr txBox="1"/>
          <p:nvPr/>
        </p:nvSpPr>
        <p:spPr>
          <a:xfrm>
            <a:off x="1400175" y="5387045"/>
            <a:ext cx="2661977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a) Input Mesh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4EBC95-C2C9-4234-A7B9-7BDBD7C1E147}"/>
              </a:ext>
            </a:extLst>
          </p:cNvPr>
          <p:cNvSpPr txBox="1"/>
          <p:nvPr/>
        </p:nvSpPr>
        <p:spPr>
          <a:xfrm>
            <a:off x="8441891" y="5387045"/>
            <a:ext cx="1936948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c) Joining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757B6D-7D4E-450D-A89A-722EDB7BA071}"/>
              </a:ext>
            </a:extLst>
          </p:cNvPr>
          <p:cNvSpPr txBox="1"/>
          <p:nvPr/>
        </p:nvSpPr>
        <p:spPr>
          <a:xfrm>
            <a:off x="838200" y="6391275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CF740F-0019-4016-BCDF-33F2837A7554}"/>
              </a:ext>
            </a:extLst>
          </p:cNvPr>
          <p:cNvSpPr txBox="1"/>
          <p:nvPr/>
        </p:nvSpPr>
        <p:spPr>
          <a:xfrm>
            <a:off x="1194341" y="6496384"/>
            <a:ext cx="8961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* G and Krishnamoorthy. Euler transformation of polyhedral complexes. 2018, arXiv:1812.02412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2C9D91-0C66-4ED5-A294-34780DB0BEE6}"/>
              </a:ext>
            </a:extLst>
          </p:cNvPr>
          <p:cNvSpPr/>
          <p:nvPr/>
        </p:nvSpPr>
        <p:spPr>
          <a:xfrm>
            <a:off x="930163" y="5875399"/>
            <a:ext cx="105493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Can generate Euler mesh in polynomial Time for any input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mesh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56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F2574-6509-41B5-9475-E357DE045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625" y="250826"/>
            <a:ext cx="10275758" cy="539749"/>
          </a:xfrm>
        </p:spPr>
        <p:txBody>
          <a:bodyPr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Properties of Euler Transformation (ET)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BB6C114-90A0-4415-A558-13E4C5535EF9}"/>
                  </a:ext>
                </a:extLst>
              </p:cNvPr>
              <p:cNvSpPr/>
              <p:nvPr/>
            </p:nvSpPr>
            <p:spPr>
              <a:xfrm>
                <a:off x="928405" y="1534741"/>
                <a:ext cx="7998587" cy="4715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Every vertex in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is connected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to 4 other 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vertices</a:t>
                </a:r>
                <a:endParaRPr lang="en-US" sz="2400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BB6C114-90A0-4415-A558-13E4C5535E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405" y="1534741"/>
                <a:ext cx="7998587" cy="471539"/>
              </a:xfrm>
              <a:prstGeom prst="rect">
                <a:avLst/>
              </a:prstGeom>
              <a:blipFill>
                <a:blip r:embed="rId2"/>
                <a:stretch>
                  <a:fillRect l="-991" t="-7792" b="-29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339C746-A68E-40B3-9641-1C2122ABC05D}"/>
                  </a:ext>
                </a:extLst>
              </p:cNvPr>
              <p:cNvSpPr/>
              <p:nvPr/>
            </p:nvSpPr>
            <p:spPr>
              <a:xfrm>
                <a:off x="928405" y="2175102"/>
                <a:ext cx="9827388" cy="5091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=2</m:t>
                    </m:r>
                    <m:d>
                      <m:dPr>
                        <m:begChr m:val="|"/>
                        <m:endChr m:val="|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339C746-A68E-40B3-9641-1C2122ABC0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405" y="2175102"/>
                <a:ext cx="9827388" cy="5091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35D90B6-9AE9-4E83-8C24-A165537D495B}"/>
                  </a:ext>
                </a:extLst>
              </p:cNvPr>
              <p:cNvSpPr/>
              <p:nvPr/>
            </p:nvSpPr>
            <p:spPr>
              <a:xfrm>
                <a:off x="926929" y="2778517"/>
                <a:ext cx="6096000" cy="47153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US" sz="2400" i="1">
                        <a:latin typeface="Cambria Math" panose="02040503050406030204" pitchFamily="18" charset="0"/>
                      </a:rPr>
                      <m:t>|=4</m:t>
                    </m:r>
                    <m:d>
                      <m:dPr>
                        <m:begChr m:val="|"/>
                        <m:endChr m:val="|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35D90B6-9AE9-4E83-8C24-A165537D49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929" y="2778517"/>
                <a:ext cx="6096000" cy="471539"/>
              </a:xfrm>
              <a:prstGeom prst="rect">
                <a:avLst/>
              </a:prstGeom>
              <a:blipFill>
                <a:blip r:embed="rId4"/>
                <a:stretch>
                  <a:fillRect l="-1300" t="-7792" b="-29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3DBE776A-9EBA-4254-B148-8CF3BBF2F8C4}"/>
              </a:ext>
            </a:extLst>
          </p:cNvPr>
          <p:cNvSpPr/>
          <p:nvPr/>
        </p:nvSpPr>
        <p:spPr>
          <a:xfrm>
            <a:off x="926929" y="4861594"/>
            <a:ext cx="72015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V,E,F: sets of vertices, edges, faces (polygons) in K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815488E-22C3-4E5C-A5F4-D4505FF0FDC6}"/>
                  </a:ext>
                </a:extLst>
              </p:cNvPr>
              <p:cNvSpPr/>
              <p:nvPr/>
            </p:nvSpPr>
            <p:spPr>
              <a:xfrm>
                <a:off x="926929" y="3425044"/>
                <a:ext cx="9090541" cy="4715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Total Euclidean length of the edges in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roughly </a:t>
                </a:r>
                <a:r>
                  <a: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doubles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815488E-22C3-4E5C-A5F4-D4505FF0FD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929" y="3425044"/>
                <a:ext cx="9090541" cy="471539"/>
              </a:xfrm>
              <a:prstGeom prst="rect">
                <a:avLst/>
              </a:prstGeom>
              <a:blipFill>
                <a:blip r:embed="rId5"/>
                <a:stretch>
                  <a:fillRect l="-872" t="-7792" b="-29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65D28DA-3FF5-4EB3-823B-1A1F41245511}"/>
                  </a:ext>
                </a:extLst>
              </p:cNvPr>
              <p:cNvSpPr/>
              <p:nvPr/>
            </p:nvSpPr>
            <p:spPr>
              <a:xfrm>
                <a:off x="926929" y="4021598"/>
                <a:ext cx="3513398" cy="5091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|"/>
                        <m:endChr m:val="|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+|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endParaRPr lang="en-US" sz="2400" dirty="0"/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65D28DA-3FF5-4EB3-823B-1A1F412455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929" y="4021598"/>
                <a:ext cx="3513398" cy="5091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D8ACEFD-DDA6-4EF2-AFD1-50F0CEBDB0D1}"/>
                  </a:ext>
                </a:extLst>
              </p:cNvPr>
              <p:cNvSpPr/>
              <p:nvPr/>
            </p:nvSpPr>
            <p:spPr>
              <a:xfrm>
                <a:off x="926929" y="959397"/>
                <a:ext cx="1711687" cy="4715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ET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𝐾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D8ACEFD-DDA6-4EF2-AFD1-50F0CEBDB0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929" y="959397"/>
                <a:ext cx="1711687" cy="47153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004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3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F2574-6509-41B5-9475-E357DE045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625" y="250826"/>
            <a:ext cx="10275758" cy="539749"/>
          </a:xfrm>
        </p:spPr>
        <p:txBody>
          <a:bodyPr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Properties of Euler Transformation (ET)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CB0C7C-C5C5-439B-BCD4-6C9551C4F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078" y="4034357"/>
            <a:ext cx="2329109" cy="2162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BBCF61-3E18-4F46-86D3-C9C1E0795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1089" y="4034357"/>
            <a:ext cx="2162267" cy="21622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3E444F-C16E-43DA-838D-921FBA3F8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141" y="4201429"/>
            <a:ext cx="2840339" cy="19175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4107EC-44FC-4A37-8FF3-5ECE4F8D85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0382" y="4201428"/>
            <a:ext cx="2633499" cy="19151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A13AFEA-E489-4D43-BD6F-4564CC0EA1CE}"/>
              </a:ext>
            </a:extLst>
          </p:cNvPr>
          <p:cNvSpPr txBox="1"/>
          <p:nvPr/>
        </p:nvSpPr>
        <p:spPr>
          <a:xfrm>
            <a:off x="1604436" y="6279790"/>
            <a:ext cx="3547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Combinatorial Change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5078AE-1B15-47D2-8308-4A2E58F6A41C}"/>
              </a:ext>
            </a:extLst>
          </p:cNvPr>
          <p:cNvSpPr/>
          <p:nvPr/>
        </p:nvSpPr>
        <p:spPr>
          <a:xfrm>
            <a:off x="8237176" y="6279790"/>
            <a:ext cx="28243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Topological change</a:t>
            </a:r>
            <a:endParaRPr lang="en-US" sz="2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E22C40-CB5D-4ECB-A15F-F7FFA10AE8BB}"/>
              </a:ext>
            </a:extLst>
          </p:cNvPr>
          <p:cNvSpPr/>
          <p:nvPr/>
        </p:nvSpPr>
        <p:spPr>
          <a:xfrm>
            <a:off x="195499" y="3613752"/>
            <a:ext cx="103778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Generalized ET with combinatorial and topological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changes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639A56-2E81-488B-8C54-3C02C34EFC36}"/>
              </a:ext>
            </a:extLst>
          </p:cNvPr>
          <p:cNvSpPr/>
          <p:nvPr/>
        </p:nvSpPr>
        <p:spPr>
          <a:xfrm>
            <a:off x="195499" y="1138509"/>
            <a:ext cx="53352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Euler mesh for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input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Mesh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56B502-B8BA-4073-BD2E-9539C38C93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7331" y="1166790"/>
            <a:ext cx="6296025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1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E5428E6-3C88-49F2-BB2F-2312C0E27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233" y="169201"/>
            <a:ext cx="11296279" cy="569393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Outline of Our Framework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0EA987-8888-42F8-A0E3-FDE702D73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9" y="738594"/>
            <a:ext cx="2642454" cy="2214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7A44EA-61AF-4598-833E-916C513C2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859" y="742134"/>
            <a:ext cx="2324806" cy="22318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C341CF-E039-48E0-8B7A-B81E0F273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466" y="690708"/>
            <a:ext cx="2381094" cy="22832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EBA18B-593C-4F0B-B9FB-BCBF15F75D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0445" y="685271"/>
            <a:ext cx="2381094" cy="22941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2C8C9C-6F65-474F-B9B9-3088D3D0ED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3262" y="3934163"/>
            <a:ext cx="2446886" cy="23551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0632BD-A55B-44E0-8FB9-961F1566B22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92" y="3934163"/>
            <a:ext cx="2719514" cy="2355127"/>
          </a:xfrm>
          <a:prstGeom prst="rect">
            <a:avLst/>
          </a:prstGeom>
        </p:spPr>
      </p:pic>
      <p:pic>
        <p:nvPicPr>
          <p:cNvPr id="12" name="Picture 11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D7629154-3352-4145-88B8-8C012DD8949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3" y="4048124"/>
            <a:ext cx="2633879" cy="22411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87BC41-4870-4E5A-87ED-7737CC0FB3E1}"/>
              </a:ext>
            </a:extLst>
          </p:cNvPr>
          <p:cNvSpPr txBox="1"/>
          <p:nvPr/>
        </p:nvSpPr>
        <p:spPr>
          <a:xfrm>
            <a:off x="275533" y="3028890"/>
            <a:ext cx="2381394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Input STL file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5F3A5F-9262-492B-8FCA-4FDD0644079A}"/>
              </a:ext>
            </a:extLst>
          </p:cNvPr>
          <p:cNvSpPr txBox="1"/>
          <p:nvPr/>
        </p:nvSpPr>
        <p:spPr>
          <a:xfrm>
            <a:off x="2900667" y="3027472"/>
            <a:ext cx="3374912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Union of projected polygons in each layer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11D4E7-DFA2-48B6-BD91-32DF722CB3D8}"/>
              </a:ext>
            </a:extLst>
          </p:cNvPr>
          <p:cNvSpPr txBox="1"/>
          <p:nvPr/>
        </p:nvSpPr>
        <p:spPr>
          <a:xfrm>
            <a:off x="6463024" y="3039485"/>
            <a:ext cx="2296504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Input mesh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AC6C84-88EA-43BC-9F78-D21B529F97BD}"/>
              </a:ext>
            </a:extLst>
          </p:cNvPr>
          <p:cNvSpPr txBox="1"/>
          <p:nvPr/>
        </p:nvSpPr>
        <p:spPr>
          <a:xfrm>
            <a:off x="9297660" y="3041860"/>
            <a:ext cx="2423879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Transformed Mesh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AF4679-FA7F-4A67-8319-32D275DA5247}"/>
              </a:ext>
            </a:extLst>
          </p:cNvPr>
          <p:cNvSpPr txBox="1"/>
          <p:nvPr/>
        </p:nvSpPr>
        <p:spPr>
          <a:xfrm>
            <a:off x="9460509" y="6299040"/>
            <a:ext cx="244280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Clipped Mesh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5EF528-92C2-4FA2-8795-B442589F0B91}"/>
              </a:ext>
            </a:extLst>
          </p:cNvPr>
          <p:cNvSpPr txBox="1"/>
          <p:nvPr/>
        </p:nvSpPr>
        <p:spPr>
          <a:xfrm>
            <a:off x="6389874" y="6336636"/>
            <a:ext cx="244280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Patched Mesh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8711C3-79BB-4698-8038-34C7062E1009}"/>
              </a:ext>
            </a:extLst>
          </p:cNvPr>
          <p:cNvSpPr txBox="1"/>
          <p:nvPr/>
        </p:nvSpPr>
        <p:spPr>
          <a:xfrm>
            <a:off x="3006666" y="6313535"/>
            <a:ext cx="2981369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Preprint Pyramid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44A5A1-F05F-4B79-ADFF-A4D067B769AA}"/>
              </a:ext>
            </a:extLst>
          </p:cNvPr>
          <p:cNvSpPr txBox="1"/>
          <p:nvPr/>
        </p:nvSpPr>
        <p:spPr>
          <a:xfrm>
            <a:off x="84333" y="6331503"/>
            <a:ext cx="3095624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Printed Pyramid (Layers)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EB4582FB-D83A-4518-AE22-1612BA0DF0AE}"/>
              </a:ext>
            </a:extLst>
          </p:cNvPr>
          <p:cNvSpPr/>
          <p:nvPr/>
        </p:nvSpPr>
        <p:spPr>
          <a:xfrm>
            <a:off x="2868374" y="1649501"/>
            <a:ext cx="493460" cy="369332"/>
          </a:xfrm>
          <a:prstGeom prst="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C021ED30-7D45-4ABD-90E2-B99EC6DD020A}"/>
              </a:ext>
            </a:extLst>
          </p:cNvPr>
          <p:cNvSpPr/>
          <p:nvPr/>
        </p:nvSpPr>
        <p:spPr>
          <a:xfrm>
            <a:off x="5812183" y="1632294"/>
            <a:ext cx="493460" cy="369332"/>
          </a:xfrm>
          <a:prstGeom prst="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3769E66B-291D-404B-9104-72A1E9B326B6}"/>
              </a:ext>
            </a:extLst>
          </p:cNvPr>
          <p:cNvSpPr/>
          <p:nvPr/>
        </p:nvSpPr>
        <p:spPr>
          <a:xfrm>
            <a:off x="8815823" y="1613359"/>
            <a:ext cx="493460" cy="369332"/>
          </a:xfrm>
          <a:prstGeom prst="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B9F65820-A8AE-4CAF-B016-40D2128A3BE1}"/>
              </a:ext>
            </a:extLst>
          </p:cNvPr>
          <p:cNvSpPr/>
          <p:nvPr/>
        </p:nvSpPr>
        <p:spPr>
          <a:xfrm rot="5400000">
            <a:off x="10315974" y="3452814"/>
            <a:ext cx="362544" cy="369332"/>
          </a:xfrm>
          <a:prstGeom prst="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2B45463D-1248-4688-A8F1-C9EE1D081DAF}"/>
              </a:ext>
            </a:extLst>
          </p:cNvPr>
          <p:cNvSpPr/>
          <p:nvPr/>
        </p:nvSpPr>
        <p:spPr>
          <a:xfrm rot="10800000">
            <a:off x="8832679" y="4882858"/>
            <a:ext cx="420284" cy="369332"/>
          </a:xfrm>
          <a:prstGeom prst="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43DBDD0B-133D-4B75-8380-6D929237FB2C}"/>
              </a:ext>
            </a:extLst>
          </p:cNvPr>
          <p:cNvSpPr/>
          <p:nvPr/>
        </p:nvSpPr>
        <p:spPr>
          <a:xfrm rot="10800000">
            <a:off x="5807271" y="4882858"/>
            <a:ext cx="493460" cy="369332"/>
          </a:xfrm>
          <a:prstGeom prst="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E8711AE-5F25-4AD6-B658-7602BA34D1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13400" y="3943913"/>
            <a:ext cx="2423878" cy="235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6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" grpId="0" animBg="1"/>
      <p:bldP spid="26" grpId="0" animBg="1"/>
      <p:bldP spid="27" grpId="0" animBg="1"/>
      <p:bldP spid="28" grpId="0" animBg="1"/>
      <p:bldP spid="30" grpId="0" animBg="1"/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6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11228</TotalTime>
  <Words>402</Words>
  <Application>Microsoft Office PowerPoint</Application>
  <PresentationFormat>Widescreen</PresentationFormat>
  <Paragraphs>80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Wingdings</vt:lpstr>
      <vt:lpstr>Office Theme</vt:lpstr>
      <vt:lpstr>PowerPoint Presentation</vt:lpstr>
      <vt:lpstr>Sparse infill in 3D printing</vt:lpstr>
      <vt:lpstr>Challenges</vt:lpstr>
      <vt:lpstr>Challenges</vt:lpstr>
      <vt:lpstr>Our Contributions</vt:lpstr>
      <vt:lpstr>Euler Transformation*</vt:lpstr>
      <vt:lpstr>Properties of Euler Transformation (ET)</vt:lpstr>
      <vt:lpstr>Properties of Euler Transformation (ET)</vt:lpstr>
      <vt:lpstr>Outline of Our Framework</vt:lpstr>
      <vt:lpstr>ϵ-Continuous Layers</vt:lpstr>
      <vt:lpstr>Support Perimeter</vt:lpstr>
      <vt:lpstr>Example: Stanford Bunny</vt:lpstr>
      <vt:lpstr>Algorithm for Toolpath with no crossover </vt:lpstr>
      <vt:lpstr>Toolpath for a Sample Layer</vt:lpstr>
      <vt:lpstr>Open Problems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Continuous toolpath planning in a graphical framework for sparse infill additive manufacturing</dc:title>
  <dc:creator>prashant gupta</dc:creator>
  <cp:lastModifiedBy>Krishnamoorthy, Bala</cp:lastModifiedBy>
  <cp:revision>93</cp:revision>
  <dcterms:created xsi:type="dcterms:W3CDTF">2020-05-22T05:47:28Z</dcterms:created>
  <dcterms:modified xsi:type="dcterms:W3CDTF">2020-06-04T02:25:09Z</dcterms:modified>
</cp:coreProperties>
</file>